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324" r:id="rId2"/>
    <p:sldId id="260" r:id="rId3"/>
    <p:sldId id="261" r:id="rId4"/>
    <p:sldId id="264" r:id="rId5"/>
    <p:sldId id="266" r:id="rId6"/>
    <p:sldId id="267" r:id="rId7"/>
    <p:sldId id="325" r:id="rId8"/>
    <p:sldId id="326" r:id="rId9"/>
    <p:sldId id="327" r:id="rId10"/>
    <p:sldId id="276" r:id="rId11"/>
    <p:sldId id="291" r:id="rId12"/>
    <p:sldId id="293" r:id="rId13"/>
    <p:sldId id="289" r:id="rId14"/>
    <p:sldId id="32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9" autoAdjust="0"/>
    <p:restoredTop sz="94658" autoAdjust="0"/>
  </p:normalViewPr>
  <p:slideViewPr>
    <p:cSldViewPr>
      <p:cViewPr varScale="1">
        <p:scale>
          <a:sx n="104" d="100"/>
          <a:sy n="104" d="100"/>
        </p:scale>
        <p:origin x="-1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17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DDF54-EFA3-4D37-9A7D-25679E40183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440CF-4F2E-44AB-B8A2-90272796FE4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D4529-5D0B-4C63-91BB-90289CAA60D1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5FD06-20C4-4C2E-B5E3-0F79ED95E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FD06-20C4-4C2E-B5E3-0F79ED95E56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574F5B0-7EC1-4E5C-9DA2-D395FB8A735B}" type="datetimeFigureOut">
              <a:rPr lang="ru-RU" smtClean="0"/>
              <a:pPr/>
              <a:t>23.12.2015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6E5592-AF0D-45DB-A80B-908D120F8D1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52;&#1045;&#1056;&#1054;&#1055;&#1056;&#1048;&#1071;&#1058;&#1048;&#1071;%202015-2016\&#1054;&#1044;&#1054;&#1044;\&#1074;&#1080;&#1079;&#1080;&#1090;&#1085;&#1072;&#1103;%20&#1082;&#1072;&#1088;&#1090;&#1086;&#1095;&#1082;&#1072;%20&#1054;&#1044;&#1054;&#1044;%20321\&#1053;&#1077;&#1080;&#1079;&#1074;&#1077;&#1089;&#1090;&#1077;&#1085;%20-%20&#1074;&#1077;&#1089;&#1077;&#1083;&#1072;&#1103;%20&#1092;&#1086;&#1085;&#1086;&#1074;&#1072;&#1103;%20&#1084;&#1091;&#1079;&#1099;&#1082;&#1072;,&#1073;&#1077;&#1079;%20&#1089;&#1083;&#1086;&#1074;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6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09.jpeg"/><Relationship Id="rId18" Type="http://schemas.openxmlformats.org/officeDocument/2006/relationships/image" Target="../media/image114.jpeg"/><Relationship Id="rId3" Type="http://schemas.openxmlformats.org/officeDocument/2006/relationships/image" Target="../media/image100.jpeg"/><Relationship Id="rId21" Type="http://schemas.openxmlformats.org/officeDocument/2006/relationships/image" Target="../media/image117.jpeg"/><Relationship Id="rId7" Type="http://schemas.openxmlformats.org/officeDocument/2006/relationships/image" Target="../media/image104.jpeg"/><Relationship Id="rId12" Type="http://schemas.openxmlformats.org/officeDocument/2006/relationships/image" Target="../media/image108.jpeg"/><Relationship Id="rId17" Type="http://schemas.openxmlformats.org/officeDocument/2006/relationships/image" Target="../media/image113.jpeg"/><Relationship Id="rId25" Type="http://schemas.openxmlformats.org/officeDocument/2006/relationships/image" Target="../media/image121.jpeg"/><Relationship Id="rId2" Type="http://schemas.openxmlformats.org/officeDocument/2006/relationships/image" Target="../media/image99.png"/><Relationship Id="rId16" Type="http://schemas.openxmlformats.org/officeDocument/2006/relationships/image" Target="../media/image112.jpe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7.png"/><Relationship Id="rId24" Type="http://schemas.openxmlformats.org/officeDocument/2006/relationships/image" Target="../media/image120.jpeg"/><Relationship Id="rId5" Type="http://schemas.openxmlformats.org/officeDocument/2006/relationships/image" Target="../media/image102.jpeg"/><Relationship Id="rId15" Type="http://schemas.openxmlformats.org/officeDocument/2006/relationships/image" Target="../media/image111.jpeg"/><Relationship Id="rId23" Type="http://schemas.openxmlformats.org/officeDocument/2006/relationships/image" Target="../media/image119.jpeg"/><Relationship Id="rId10" Type="http://schemas.openxmlformats.org/officeDocument/2006/relationships/image" Target="../media/image16.jpeg"/><Relationship Id="rId19" Type="http://schemas.openxmlformats.org/officeDocument/2006/relationships/image" Target="../media/image115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0.jpeg"/><Relationship Id="rId22" Type="http://schemas.openxmlformats.org/officeDocument/2006/relationships/image" Target="../media/image1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gif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jpeg"/><Relationship Id="rId7" Type="http://schemas.openxmlformats.org/officeDocument/2006/relationships/image" Target="../media/image44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gif"/><Relationship Id="rId4" Type="http://schemas.openxmlformats.org/officeDocument/2006/relationships/image" Target="../media/image49.jpeg"/><Relationship Id="rId9" Type="http://schemas.openxmlformats.org/officeDocument/2006/relationships/image" Target="../media/image5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gif"/><Relationship Id="rId5" Type="http://schemas.openxmlformats.org/officeDocument/2006/relationships/image" Target="../media/image59.jpeg"/><Relationship Id="rId10" Type="http://schemas.openxmlformats.org/officeDocument/2006/relationships/image" Target="../media/image64.gif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" descr="H:\Фотопоток\виды школы\школа 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ГОСУДАРСТВЕННОЕ БЮДЖЕТНОЕ ОБЩЕОБРАЗОВАТЕЛЬНОЕ УЧРЕЖДЕНИЕ</a:t>
            </a:r>
            <a:endParaRPr lang="ru-RU" dirty="0" smtClean="0"/>
          </a:p>
          <a:p>
            <a:pPr algn="ctr"/>
            <a:r>
              <a:rPr lang="ru-RU" b="1" dirty="0" smtClean="0"/>
              <a:t>средняя общеобразовательная школа № 321</a:t>
            </a:r>
            <a:endParaRPr lang="ru-RU" dirty="0" smtClean="0"/>
          </a:p>
          <a:p>
            <a:pPr algn="ctr"/>
            <a:r>
              <a:rPr lang="ru-RU" b="1" dirty="0" smtClean="0"/>
              <a:t>Центрального района Санкт-Петербурга</a:t>
            </a:r>
            <a:endParaRPr lang="ru-RU" dirty="0" smtClean="0"/>
          </a:p>
          <a:p>
            <a:pPr algn="ctr"/>
            <a:r>
              <a:rPr lang="ru-RU" b="1" dirty="0" smtClean="0"/>
              <a:t>191119, Санкт-Петербург, ул. Социалистическая, дом 7 тел./факс 764-86-37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9492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                               Визитная карточка</a:t>
            </a:r>
            <a:br>
              <a:rPr lang="ru-RU" sz="2400" b="1" dirty="0" smtClean="0"/>
            </a:br>
            <a:r>
              <a:rPr lang="ru-RU" sz="2400" b="1" dirty="0" smtClean="0"/>
              <a:t>                       Отделения дополнительного образования детей 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7" name="Неизвестен - веселая фоновая музыка,без слов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thumbs.dreamstime.com/z/%D1%82%D0%B5%D1%85%D0%BD%D0%BE%D0%BB%D0%BE%D0%B3%D0%B8%D1%8F-2-?-%D0%B5%D1%82%D0%B5%D0%B9-9599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2013348" cy="160758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Техническая направленность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3861048"/>
            <a:ext cx="3322712" cy="43204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Анна Алексеевна Чулкова</a:t>
            </a:r>
            <a:endParaRPr lang="ru-RU" sz="1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l6z9FGUquaQ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0768"/>
            <a:ext cx="2051720" cy="252028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692696"/>
            <a:ext cx="9144000" cy="57606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Фотодизайн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 компьютерные технологии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 descr="G:\ОДОД\ОДОД321\ОДОД 2015-2016\фото на сайт\Фотодизайн и компьютерные технологии\айфон 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700808"/>
            <a:ext cx="1868491" cy="2501616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4100" name="Picture 4" descr="G:\ОДОД\ОДОД321\ОДОД 2015-2016\фото на сайт\Фотодизайн и компьютерные технологии\айфон 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772816"/>
            <a:ext cx="1800200" cy="2410185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0" y="4293096"/>
            <a:ext cx="3203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Педагог награжден грамотами и дипломами за подготовку победителей и призеров районных конкурсов.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Создание индивидуального сайта ОДОД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1" descr="H:\ШСК ТРИУМФ, КОНКУРС\Безымянный.png"/>
          <p:cNvPicPr>
            <a:picLocks noChangeAspect="1" noChangeArrowheads="1"/>
          </p:cNvPicPr>
          <p:nvPr/>
        </p:nvPicPr>
        <p:blipFill>
          <a:blip r:embed="rId6" cstate="print"/>
          <a:srcRect t="5645" r="1392" b="4991"/>
          <a:stretch>
            <a:fillRect/>
          </a:stretch>
        </p:blipFill>
        <p:spPr bwMode="auto">
          <a:xfrm>
            <a:off x="3995936" y="4293096"/>
            <a:ext cx="4716016" cy="2564904"/>
          </a:xfrm>
          <a:prstGeom prst="rect">
            <a:avLst/>
          </a:prstGeom>
          <a:noFill/>
        </p:spPr>
      </p:pic>
      <p:pic>
        <p:nvPicPr>
          <p:cNvPr id="4098" name="Picture 2" descr="G:\ОДОД\ОДОД321\ОДОД 2015-2016\фото на сайт\Фотодизайн и компьютерные технологии\айфон 9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2204864"/>
            <a:ext cx="2915604" cy="2177704"/>
          </a:xfrm>
          <a:prstGeom prst="ellipse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355976" y="5085184"/>
            <a:ext cx="3995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http://gbou321.narod.ru/odod1/index.html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4" name="Picture 4" descr="http://50.img.avito.st/1280x960/12765699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7544" y="5229425"/>
            <a:ext cx="2448272" cy="1629632"/>
          </a:xfrm>
          <a:prstGeom prst="rect">
            <a:avLst/>
          </a:prstGeom>
          <a:noFill/>
        </p:spPr>
      </p:pic>
      <p:pic>
        <p:nvPicPr>
          <p:cNvPr id="4102" name="Picture 6" descr="https://im1-tub-ru.yandex.net/i?id=e45224bc16099eedd903efd8445fc431&amp;n=33&amp;h=190&amp;w=19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2564903"/>
            <a:ext cx="1440160" cy="1319539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ww.uchportfolio.ru/users_content/b9d487a30398d42ecff55c228ed5652b/images/1301416-8b05814b2d1bdac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152628"/>
            <a:ext cx="1705372" cy="17053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72008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600" dirty="0" smtClean="0"/>
              <a:t>Юные инспектора дорожного движения</a:t>
            </a:r>
            <a:endParaRPr lang="ru-RU" sz="36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5486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0" rIns="0" bIns="0" anchor="b">
            <a:normAutofit fontScale="70000" lnSpcReduction="20000"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Социально-педагогическая направленность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635896" y="1268760"/>
            <a:ext cx="5050904" cy="20882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lvl="0" indent="-274320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Педагог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–Александра Николаевна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Балуевская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 descr="C:\Documents and Settings\БАН\Рабочий стол\Раб стол 18.12.2011\Фото для портфолио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2195736" cy="2736304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0" y="4005064"/>
            <a:ext cx="3419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03200" algn="l"/>
              </a:tabLst>
            </a:pPr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Педагог награжден грамотами и кубками за</a:t>
            </a:r>
            <a:endParaRPr lang="ru-RU" sz="9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03200" algn="l"/>
              </a:tabLst>
            </a:pPr>
            <a:r>
              <a:rPr lang="ru-RU" sz="1400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подготовку победителей и призеров районных и городских конкурсов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7" name="Picture 5" descr="G:\ОДОД\ОДОД321\ОДОД 2015-2016\фото на сайт\ЮИД\0Q4OKUQlLT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852936"/>
            <a:ext cx="2520280" cy="1656183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23558" name="Picture 6" descr="G:\ОДОД\ОДОД321\ОДОД 2015-2016\фото на сайт\ЮИД\DSC_07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2675" y="2852936"/>
            <a:ext cx="2451325" cy="1634217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23560" name="Picture 8" descr="G:\ОДОД\ОДОД321\ОДОД 2015-2016\фото на сайт\ЮИД\DSC_0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085184"/>
            <a:ext cx="2411760" cy="1656184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23561" name="Picture 9" descr="G:\ОДОД\ОДОД321\ОДОД 2015-2016\фото на сайт\ЮИД\wF9iNDCGHU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3720" y="5085184"/>
            <a:ext cx="2520280" cy="1656184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23559" name="Picture 7" descr="G:\ОДОД\ОДОД321\ОДОД 2015-2016\фото на сайт\ЮИД\qoNwd9J3ATQ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3356992"/>
            <a:ext cx="2739862" cy="1800870"/>
          </a:xfrm>
          <a:prstGeom prst="ellipse">
            <a:avLst/>
          </a:prstGeom>
          <a:noFill/>
        </p:spPr>
      </p:pic>
      <p:pic>
        <p:nvPicPr>
          <p:cNvPr id="3073" name="Picture 1" descr="H:\ОДОД\ОДОД321\ОДОД 2015-2016\img16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961954"/>
            <a:ext cx="2475256" cy="1896046"/>
          </a:xfrm>
          <a:prstGeom prst="rect">
            <a:avLst/>
          </a:prstGeom>
          <a:noFill/>
        </p:spPr>
      </p:pic>
      <p:pic>
        <p:nvPicPr>
          <p:cNvPr id="3074" name="Picture 2" descr="http://www.auto-edu.ru/pars_docs/refs/2/1967/1967_html_374f33b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1268760"/>
            <a:ext cx="1512168" cy="2013710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64807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/>
              <a:t>Школа экскурсоводов, Взгляд в прошлое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4149080"/>
            <a:ext cx="3096344" cy="270892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Ирина Владимировна</a:t>
            </a:r>
          </a:p>
          <a:p>
            <a:pPr lvl="0" algn="ctr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Косарева</a:t>
            </a:r>
          </a:p>
          <a:p>
            <a:pPr lvl="0" algn="ctr">
              <a:buNone/>
            </a:pPr>
            <a:endParaRPr lang="ru-RU" sz="1400" dirty="0" smtClean="0">
              <a:solidFill>
                <a:prstClr val="black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6206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0" rIns="0" bIns="0" anchor="b">
            <a:normAutofit fontScale="70000" lnSpcReduction="20000"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Социально-педагогическая направленность</a:t>
            </a:r>
          </a:p>
        </p:txBody>
      </p:sp>
      <p:pic>
        <p:nvPicPr>
          <p:cNvPr id="22529" name="Picture 1" descr="G:\ФОТО 2015-2016\День открытых дверей\Изображение 1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1776"/>
            <a:ext cx="2915816" cy="2016224"/>
          </a:xfrm>
          <a:prstGeom prst="rect">
            <a:avLst/>
          </a:prstGeom>
          <a:noFill/>
        </p:spPr>
      </p:pic>
      <p:pic>
        <p:nvPicPr>
          <p:cNvPr id="22531" name="Picture 3" descr="G:\ФОТО 2015-2016\День открытых дверей\Изображение 1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653136"/>
            <a:ext cx="2915816" cy="2204864"/>
          </a:xfrm>
          <a:prstGeom prst="rect">
            <a:avLst/>
          </a:prstGeom>
          <a:noFill/>
        </p:spPr>
      </p:pic>
      <p:pic>
        <p:nvPicPr>
          <p:cNvPr id="22533" name="Picture 5" descr="G:\ФОТО 2015-2016\День открытых дверей\Изображение 1204.jpg"/>
          <p:cNvPicPr>
            <a:picLocks noChangeAspect="1" noChangeArrowheads="1"/>
          </p:cNvPicPr>
          <p:nvPr/>
        </p:nvPicPr>
        <p:blipFill>
          <a:blip r:embed="rId4" cstate="print"/>
          <a:srcRect l="18504" t="-4348"/>
          <a:stretch>
            <a:fillRect/>
          </a:stretch>
        </p:blipFill>
        <p:spPr bwMode="auto">
          <a:xfrm>
            <a:off x="0" y="1196752"/>
            <a:ext cx="2915816" cy="1728192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843808" y="4797153"/>
            <a:ext cx="338437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"Почетный работник общего образования России"</a:t>
            </a:r>
            <a:br>
              <a:rPr lang="ru-RU" sz="1400" dirty="0" smtClean="0"/>
            </a:br>
            <a:r>
              <a:rPr lang="ru-RU" sz="1400" dirty="0" smtClean="0"/>
              <a:t>Член жюри Всероссийской научно-практической конференции "Интеллектуальное Возрождение"</a:t>
            </a:r>
            <a:br>
              <a:rPr lang="ru-RU" sz="1400" dirty="0" smtClean="0"/>
            </a:br>
            <a:r>
              <a:rPr lang="ru-RU" sz="1400" dirty="0" smtClean="0"/>
              <a:t>Руководитель музейно-педагогического комплекса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Содержимое 4" descr="Косарева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268760"/>
            <a:ext cx="2195736" cy="288032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4" descr="G:\ОДОД\ОДОД321\ОДОД 2015-2016\фото на сайт\Взгляд в прошлое\DSC_0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52936"/>
            <a:ext cx="2915816" cy="2016224"/>
          </a:xfrm>
          <a:prstGeom prst="rect">
            <a:avLst/>
          </a:prstGeom>
          <a:noFill/>
        </p:spPr>
      </p:pic>
      <p:pic>
        <p:nvPicPr>
          <p:cNvPr id="15" name="Picture 5" descr="G:\ОДОД\ОДОД321\ОДОД 2015-2016\фото на сайт\Взгляд в прошлое\DSC_04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5" y="1268760"/>
            <a:ext cx="2915816" cy="1778233"/>
          </a:xfrm>
          <a:prstGeom prst="rect">
            <a:avLst/>
          </a:prstGeom>
          <a:noFill/>
        </p:spPr>
      </p:pic>
      <p:pic>
        <p:nvPicPr>
          <p:cNvPr id="22534" name="Picture 6" descr="G:\ФОТО 2015-2016\День открытых дверей\Изображение 12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2564904"/>
            <a:ext cx="2915816" cy="2088232"/>
          </a:xfrm>
          <a:prstGeom prst="rect">
            <a:avLst/>
          </a:prstGeom>
          <a:noFill/>
        </p:spPr>
      </p:pic>
      <p:pic>
        <p:nvPicPr>
          <p:cNvPr id="16" name="Picture 2" descr="G:\ОДОД\ОДОД321\ОДОД 2015-2016\фото на сайт\Взгляд в прошлое\7vpEeNVb0y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1556792"/>
            <a:ext cx="1599642" cy="230425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3" descr="G:\ОДОД\ОДОД321\ОДОД 2015-2016\фото на сайт\Взгляд в прошлое\DSC_006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3648" y="1628801"/>
            <a:ext cx="1656184" cy="22322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Журналистика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3928" y="1988840"/>
            <a:ext cx="4546848" cy="438912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Педагог –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Анна Александровна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Богатырева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8367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0" rIns="0" bIns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Социально-педагогическая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направленность</a:t>
            </a:r>
            <a:endParaRPr kumimoji="0" lang="ru-RU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229200"/>
            <a:ext cx="298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Образование:</a:t>
            </a:r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smtClean="0"/>
              <a:t>Высшее </a:t>
            </a:r>
            <a:r>
              <a:rPr lang="ru-RU" sz="1400" dirty="0" smtClean="0"/>
              <a:t>филологическое.</a:t>
            </a:r>
          </a:p>
          <a:p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Работа на федеральных каналах Санкт-Петербург, ГТРК студия «Культуры» в должности редактора, </a:t>
            </a:r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автора программ.  </a:t>
            </a:r>
            <a:endParaRPr lang="ru-RU" sz="1400" dirty="0" smtClean="0">
              <a:solidFill>
                <a:prstClr val="black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Выпускница школы № 321.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2771800" y="2132856"/>
          <a:ext cx="1701366" cy="2492896"/>
        </p:xfrm>
        <a:graphic>
          <a:graphicData uri="http://schemas.openxmlformats.org/presentationml/2006/ole">
            <p:oleObj spid="_x0000_s1026" name="Рисунок" r:id="rId3" imgW="4743597" imgH="6950872" progId="StaticMetafile">
              <p:embed/>
            </p:oleObj>
          </a:graphicData>
        </a:graphic>
      </p:graphicFrame>
      <p:pic>
        <p:nvPicPr>
          <p:cNvPr id="8" name="Picture 4" descr="H:\музей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27776" y="3828052"/>
            <a:ext cx="2016224" cy="3029948"/>
          </a:xfrm>
          <a:prstGeom prst="rect">
            <a:avLst/>
          </a:prstGeom>
          <a:noFill/>
        </p:spPr>
      </p:pic>
      <p:pic>
        <p:nvPicPr>
          <p:cNvPr id="1028" name="Picture 4" descr="http://crowdsourcing.ru/uploads/articles/ecfe7632696f7590fb108518f7ce97076c6d19a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013176"/>
            <a:ext cx="2692445" cy="1844824"/>
          </a:xfrm>
          <a:prstGeom prst="rect">
            <a:avLst/>
          </a:prstGeom>
          <a:noFill/>
        </p:spPr>
      </p:pic>
      <p:pic>
        <p:nvPicPr>
          <p:cNvPr id="1030" name="Picture 6" descr="http://www.av-i.ru/upload/medialibrary/18f/18f4d59ebd07d346b594b052fa2512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212976"/>
            <a:ext cx="2088232" cy="2259467"/>
          </a:xfrm>
          <a:prstGeom prst="rect">
            <a:avLst/>
          </a:prstGeom>
          <a:noFill/>
        </p:spPr>
      </p:pic>
      <p:pic>
        <p:nvPicPr>
          <p:cNvPr id="6" name="Picture 4" descr="http://i96.photobucket.com/albums/l186/fatmaaa/8-merci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4275" y="980728"/>
            <a:ext cx="1609725" cy="762000"/>
          </a:xfrm>
          <a:prstGeom prst="rect">
            <a:avLst/>
          </a:prstGeom>
          <a:noFill/>
        </p:spPr>
      </p:pic>
      <p:pic>
        <p:nvPicPr>
          <p:cNvPr id="9" name="Picture 3" descr="H:\ОДОД\ОДОД321\ОДОД 2015-2016\фото на сайт\Журналистика\IMG_05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916832"/>
            <a:ext cx="1944216" cy="298959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812361" y="1916832"/>
            <a:ext cx="1331639" cy="141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4400" dirty="0" smtClean="0"/>
              <a:t>                    Наши награды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620688"/>
            <a:ext cx="2376264" cy="44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G:\ШСК ТРИУМФ, КОНКУРС\гр.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1043608" cy="158417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10" descr="G:\ШСК ТРИУМФ, КОНКУРС\гр.т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692696"/>
            <a:ext cx="1101722" cy="1296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8" descr="G:\ШСК ТРИУМФ, КОНКУРС\гр.т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5013176"/>
            <a:ext cx="899592" cy="14401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9" descr="G:\ШСК ТРИУМФ, КОНКУРС\гр.т3.jpg"/>
          <p:cNvPicPr>
            <a:picLocks noChangeAspect="1" noChangeArrowheads="1"/>
          </p:cNvPicPr>
          <p:nvPr/>
        </p:nvPicPr>
        <p:blipFill>
          <a:blip r:embed="rId6" cstate="print"/>
          <a:srcRect r="640" b="10707"/>
          <a:stretch>
            <a:fillRect/>
          </a:stretch>
        </p:blipFill>
        <p:spPr bwMode="auto">
          <a:xfrm>
            <a:off x="0" y="4509120"/>
            <a:ext cx="1043608" cy="15121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11" descr="G:\ШСК ТРИУМФ, КОНКУРС\гр.т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620688"/>
            <a:ext cx="1066886" cy="14401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6" descr="G:\ШСК ТРИУМФ, КОНКУРС\гр.т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4408" y="2420888"/>
            <a:ext cx="899592" cy="14401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 descr="H:\ШСК ТРИУМФ, КОНКУРС\МЕРОПРИЯТИЯ ШСК 2015-2016\ДЕНЬ ЗДОРОВЬЯ\день здоровья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5489848"/>
            <a:ext cx="971600" cy="13681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G:\ШСК ТРИУМФ, КОНКУРС\сайт\prog_inform00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620688"/>
            <a:ext cx="1043608" cy="1296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88840"/>
            <a:ext cx="1080120" cy="15121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G:\DCIM\100D3100\DSC_01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3059832" y="5301208"/>
            <a:ext cx="2376264" cy="1556792"/>
          </a:xfrm>
          <a:noFill/>
        </p:spPr>
      </p:pic>
      <p:pic>
        <p:nvPicPr>
          <p:cNvPr id="16" name="Picture 2" descr="G:\ШСК ТРИУМФ, КОНКУРС\грамота танцы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1720" y="2780928"/>
            <a:ext cx="1008112" cy="13681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0" name="Picture 2" descr="G:\ШСК ТРИУМФ, КОНКУРС\танцы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20272" y="2524617"/>
            <a:ext cx="1080120" cy="14084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1" name="Picture 3" descr="G:\ШСК ТРИУМФ, КОНКУРС\танцы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76256" y="4005064"/>
            <a:ext cx="1080120" cy="147046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2" name="Picture 4" descr="G:\ШСК ТРИУМФ, КОНКУРС\танцы3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43608" y="4293096"/>
            <a:ext cx="987538" cy="12961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3" name="Picture 5" descr="G:\ШСК ТРИУМФ, КОНКУРС\танцы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80112" y="3645024"/>
            <a:ext cx="1080120" cy="144016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4" name="Picture 6" descr="G:\ШСК ТРИУМФ, КОНКУРС\танцы5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91872" y="1052736"/>
            <a:ext cx="1152128" cy="14723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H:\ШСК ТРИУМФ, КОНКУРС\Благодарность Самуковой_00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652120" y="5157192"/>
            <a:ext cx="998339" cy="1412776"/>
          </a:xfrm>
          <a:prstGeom prst="rect">
            <a:avLst/>
          </a:prstGeom>
          <a:noFill/>
        </p:spPr>
      </p:pic>
      <p:pic>
        <p:nvPicPr>
          <p:cNvPr id="17" name="Picture 4" descr="H:\ШСК ТРИУМФ, КОНКУРС\3 место Смотр-конкурс ШСК_00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79712" y="4725144"/>
            <a:ext cx="1049224" cy="14847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5" descr="H:\ШСК ТРИУМФ, КОНКУРС\1 место Во славу Победы_001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15616" y="1628800"/>
            <a:ext cx="1054953" cy="1492892"/>
          </a:xfrm>
          <a:prstGeom prst="rect">
            <a:avLst/>
          </a:prstGeom>
          <a:noFill/>
        </p:spPr>
      </p:pic>
      <p:pic>
        <p:nvPicPr>
          <p:cNvPr id="23" name="Picture 5" descr="G:\ШСК ТРИУМФ, КОНКУРС\сайт\prog_inform0001.JPG"/>
          <p:cNvPicPr>
            <a:picLocks noChangeAspect="1" noChangeArrowheads="1"/>
          </p:cNvPicPr>
          <p:nvPr/>
        </p:nvPicPr>
        <p:blipFill>
          <a:blip r:embed="rId22" cstate="print"/>
          <a:srcRect l="2487" t="50000"/>
          <a:stretch>
            <a:fillRect/>
          </a:stretch>
        </p:blipFill>
        <p:spPr bwMode="auto">
          <a:xfrm>
            <a:off x="5580112" y="836712"/>
            <a:ext cx="1291026" cy="9361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4" name="Picture 3" descr="G:\ШСК ТРИУМФ, КОНКУРС\сайт\prog_inform0001.JPG"/>
          <p:cNvPicPr>
            <a:picLocks noChangeAspect="1" noChangeArrowheads="1"/>
          </p:cNvPicPr>
          <p:nvPr/>
        </p:nvPicPr>
        <p:blipFill>
          <a:blip r:embed="rId23" cstate="print"/>
          <a:srcRect l="2487" r="900" b="51240"/>
          <a:stretch>
            <a:fillRect/>
          </a:stretch>
        </p:blipFill>
        <p:spPr bwMode="auto">
          <a:xfrm>
            <a:off x="683568" y="5878455"/>
            <a:ext cx="1368152" cy="979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Picture 4" descr="G:\ШСК ТРИУМФ, КОНКУРС\сайт\prog_inform0003.JPG"/>
          <p:cNvPicPr>
            <a:picLocks noChangeAspect="1" noChangeArrowheads="1"/>
          </p:cNvPicPr>
          <p:nvPr/>
        </p:nvPicPr>
        <p:blipFill>
          <a:blip r:embed="rId24" cstate="print"/>
          <a:srcRect l="2486" t="5901" r="2486" b="44750"/>
          <a:stretch>
            <a:fillRect/>
          </a:stretch>
        </p:blipFill>
        <p:spPr bwMode="auto">
          <a:xfrm>
            <a:off x="7918981" y="4077072"/>
            <a:ext cx="1225019" cy="9087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" name="Picture 2" descr="G:\ШСК ТРИУМФ, КОНКУРС\сайт\prog_inform.JPG"/>
          <p:cNvPicPr>
            <a:picLocks noChangeAspect="1" noChangeArrowheads="1"/>
          </p:cNvPicPr>
          <p:nvPr/>
        </p:nvPicPr>
        <p:blipFill>
          <a:blip r:embed="rId25" cstate="print"/>
          <a:srcRect l="17334" t="14300" r="12880" b="16401"/>
          <a:stretch>
            <a:fillRect/>
          </a:stretch>
        </p:blipFill>
        <p:spPr bwMode="auto">
          <a:xfrm rot="5400000">
            <a:off x="1001386" y="3039174"/>
            <a:ext cx="1008113" cy="13557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840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400" b="1" dirty="0" smtClean="0"/>
              <a:t>Основные направленности деятельности ОДОД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2060848"/>
            <a:ext cx="2808312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Школьный спортивный клуб «ТРИУМФ»: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b="1" dirty="0" smtClean="0">
                <a:solidFill>
                  <a:srgbClr val="92D050"/>
                </a:solidFill>
              </a:rPr>
              <a:t> </a:t>
            </a:r>
            <a:r>
              <a:rPr lang="ru-RU" b="1" dirty="0" smtClean="0">
                <a:solidFill>
                  <a:srgbClr val="92D050"/>
                </a:solidFill>
              </a:rPr>
              <a:t>Футбол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2D050"/>
                </a:solidFill>
              </a:rPr>
              <a:t> Волейбол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2D050"/>
                </a:solidFill>
              </a:rPr>
              <a:t> Большой теннис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2D050"/>
                </a:solidFill>
              </a:rPr>
              <a:t> Акробатика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2D050"/>
                </a:solidFill>
              </a:rPr>
              <a:t> Карате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2D050"/>
                </a:solidFill>
              </a:rPr>
              <a:t> Спортивное ориентирование и туризм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2D050"/>
                </a:solidFill>
              </a:rPr>
              <a:t> Бальные танцы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solidFill>
                  <a:srgbClr val="92D050"/>
                </a:solidFill>
              </a:rPr>
              <a:t> Спортивные танцы</a:t>
            </a:r>
            <a:endParaRPr lang="ru-RU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933056"/>
            <a:ext cx="2592288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Техническая:</a:t>
            </a:r>
          </a:p>
          <a:p>
            <a:pPr algn="ctr">
              <a:buFont typeface="Arial" pitchFamily="34" charset="0"/>
              <a:buChar char="•"/>
            </a:pP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Фотодизайн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компьютерные технологии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2348880"/>
            <a:ext cx="3096344" cy="221599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Социально-педагогическая: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Юные инспектора дорожного движения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Школа экскурсоводов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Взгляд в прошлое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Журналистика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2348880"/>
            <a:ext cx="2844824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Туристско-краеведческая:</a:t>
            </a:r>
          </a:p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Краеведческий туризм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учителя\на печать\Кушак В.В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997" t="1640" r="17976"/>
          <a:stretch>
            <a:fillRect/>
          </a:stretch>
        </p:blipFill>
        <p:spPr bwMode="auto">
          <a:xfrm>
            <a:off x="3779912" y="692696"/>
            <a:ext cx="1619672" cy="22584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771800" y="2924944"/>
            <a:ext cx="3744416" cy="33996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Владимир Владимирович                                                      Кушак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 descr="H:\ШСК ТРИУМФ, КОНКУРС\МЕРОПРИЯТИЯ ШСК 2015-2016\кубок ВО по футболу\20150923_152304.jpg"/>
          <p:cNvPicPr>
            <a:picLocks noChangeAspect="1" noChangeArrowheads="1"/>
          </p:cNvPicPr>
          <p:nvPr/>
        </p:nvPicPr>
        <p:blipFill>
          <a:blip r:embed="rId3" cstate="print"/>
          <a:srcRect t="2468" r="29205"/>
          <a:stretch>
            <a:fillRect/>
          </a:stretch>
        </p:blipFill>
        <p:spPr bwMode="auto">
          <a:xfrm>
            <a:off x="0" y="620688"/>
            <a:ext cx="2448272" cy="1584176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1028" name="Picture 4" descr="H:\ШСК ТРИУМФ, КОНКУРС\МЕРОПРИЯТИЯ ШСК 2015-2016\Мини-футбол в школу!\20151014_125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548680"/>
            <a:ext cx="2843808" cy="1728192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8" name="Picture 2" descr="G:\ФОТО 2015-2016\мини-футбол 15.10.15 первое место\20151015_135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789040"/>
            <a:ext cx="2627784" cy="1347397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9" name="Picture 3" descr="G:\ФОТО 2015-2016\мини-футбол 23.09.2015\20150923_1522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276872"/>
            <a:ext cx="2544460" cy="1224136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10" name="Picture 4" descr="G:\ФОТО 2015-2016\мини-футбол 23.09.2015\20150923_1527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717032"/>
            <a:ext cx="2448272" cy="1512168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11" name="Picture 5" descr="G:\ФОТО 2015-2016\Мини-футбол 22.10.2015 2000-2001 г.р\20151023_1357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276872"/>
            <a:ext cx="2448272" cy="1293093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sp>
        <p:nvSpPr>
          <p:cNvPr id="15" name="Прямоугольник 14"/>
          <p:cNvSpPr/>
          <p:nvPr/>
        </p:nvSpPr>
        <p:spPr>
          <a:xfrm>
            <a:off x="2555776" y="3356992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Молодой специалист</a:t>
            </a:r>
            <a:endParaRPr lang="ru-RU" sz="105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Учитель награжден грамотами за</a:t>
            </a:r>
            <a:endParaRPr lang="ru-RU" sz="105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подготовку победителей и призеров</a:t>
            </a:r>
            <a:endParaRPr lang="ru-RU" sz="105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соревнований по мини-футболу: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83768" y="4437112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Районный этап Всероссийских соревнований по футболу «Мини-футбол – в школу!» 2000-2001 г.р. – </a:t>
            </a:r>
            <a:r>
              <a:rPr lang="en-US" dirty="0" smtClean="0"/>
              <a:t>II </a:t>
            </a:r>
            <a:r>
              <a:rPr lang="ru-RU" dirty="0" smtClean="0"/>
              <a:t>место, 2003-2004 г.р. – </a:t>
            </a:r>
            <a:r>
              <a:rPr lang="en-US" dirty="0" smtClean="0"/>
              <a:t>I </a:t>
            </a:r>
            <a:r>
              <a:rPr lang="ru-RU" dirty="0" smtClean="0"/>
              <a:t>место</a:t>
            </a:r>
          </a:p>
        </p:txBody>
      </p:sp>
      <p:pic>
        <p:nvPicPr>
          <p:cNvPr id="17" name="Picture 6" descr="G:\ШСК ТРИУМФ, КОНКУРС\МЕРОПРИЯТИЯ ШСК 2015-2016\кубок ВО по футболу\20150923_1510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5301208"/>
            <a:ext cx="2304256" cy="1296144"/>
          </a:xfrm>
          <a:prstGeom prst="rect">
            <a:avLst/>
          </a:prstGeom>
          <a:noFill/>
        </p:spPr>
      </p:pic>
      <p:pic>
        <p:nvPicPr>
          <p:cNvPr id="18" name="Picture 7" descr="G:\ШСК ТРИУМФ, КОНКУРС\МЕРОПРИЯТИЯ ШСК 2015-2016\Мини-футбол в школу!\20151014_12534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5229200"/>
            <a:ext cx="2459435" cy="1383432"/>
          </a:xfrm>
          <a:prstGeom prst="rect">
            <a:avLst/>
          </a:prstGeom>
          <a:noFill/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Футбол, Волейбол</a:t>
            </a:r>
          </a:p>
        </p:txBody>
      </p:sp>
      <p:pic>
        <p:nvPicPr>
          <p:cNvPr id="19" name="Picture 6" descr="мяч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980728"/>
            <a:ext cx="6858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7" descr="футбол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35896" y="5489575"/>
            <a:ext cx="16557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8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400" b="1" dirty="0" smtClean="0"/>
              <a:t>Акробатика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68144" y="2924944"/>
            <a:ext cx="2808312" cy="9361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Иван Викторович Федюнин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Изображение 58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836712"/>
            <a:ext cx="1728192" cy="208823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0" name="Picture 2" descr="G:\ШСК ТРИУМФ, КОНКУРС\сайт\prog_inform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4660" y="0"/>
            <a:ext cx="1069340" cy="151216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2" descr="G:\ФОТО 2015-2016\Межрайонные соревнования по акробатике\DSC07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81128"/>
            <a:ext cx="2731338" cy="18002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5148064" y="3429000"/>
            <a:ext cx="3672408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Кандидат педагогических наук</a:t>
            </a:r>
          </a:p>
          <a:p>
            <a: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Педагог награжден грамотами за</a:t>
            </a:r>
          </a:p>
          <a:p>
            <a: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подготовку победителей и призеров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Первенства Санкт-Петербурга по «Спортивной акробатике», Всероссийских и Международных соревнований по «Спортивной акробатике».</a:t>
            </a:r>
          </a:p>
          <a:p>
            <a:pPr lvl="0"/>
            <a:endParaRPr lang="ru-RU" sz="1600" b="1" dirty="0" smtClean="0">
              <a:solidFill>
                <a:prstClr val="black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endParaRPr lang="ru-RU" sz="1600" b="1" dirty="0" smtClean="0">
              <a:solidFill>
                <a:prstClr val="black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endParaRPr lang="ru-RU" sz="1600" b="1" dirty="0" smtClean="0">
              <a:solidFill>
                <a:prstClr val="black"/>
              </a:solidFill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" name="Picture 3" descr="G:\МОИ ОТЧЕТЫ\Петровой М.М\акробатика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36712"/>
            <a:ext cx="4728838" cy="338437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059832" y="5473005"/>
            <a:ext cx="60841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400" b="1" dirty="0" smtClean="0"/>
              <a:t>Международный турнир стран Прибалтики по акробатике </a:t>
            </a:r>
          </a:p>
          <a:p>
            <a:r>
              <a:rPr lang="ru-RU" sz="1400" dirty="0" smtClean="0"/>
              <a:t>Сергей Федюнин </a:t>
            </a:r>
            <a:r>
              <a:rPr lang="en-US" sz="1400" dirty="0" smtClean="0"/>
              <a:t>II </a:t>
            </a:r>
            <a:r>
              <a:rPr lang="ru-RU" sz="1400" dirty="0" smtClean="0"/>
              <a:t>место среди юношей</a:t>
            </a:r>
          </a:p>
          <a:p>
            <a:r>
              <a:rPr lang="ru-RU" sz="1400" dirty="0" smtClean="0"/>
              <a:t>Елизавета Кадырова </a:t>
            </a:r>
            <a:r>
              <a:rPr lang="en-US" sz="1400" dirty="0" smtClean="0"/>
              <a:t>III </a:t>
            </a:r>
            <a:r>
              <a:rPr lang="ru-RU" sz="1400" dirty="0" smtClean="0"/>
              <a:t>место среди девушек</a:t>
            </a:r>
          </a:p>
          <a:p>
            <a:pPr>
              <a:buNone/>
            </a:pPr>
            <a:r>
              <a:rPr lang="ru-RU" sz="1400" dirty="0" smtClean="0"/>
              <a:t>      Все члены команды ШСК «Триумф» по акробатике вошли в первую десятку лучших. </a:t>
            </a:r>
            <a:endParaRPr lang="ru-RU" sz="1400" dirty="0"/>
          </a:p>
        </p:txBody>
      </p:sp>
      <p:pic>
        <p:nvPicPr>
          <p:cNvPr id="10" name="Picture 6" descr="акробатика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412776"/>
            <a:ext cx="1905000" cy="16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Спортивное ориентирование и туризм, краеведческий туризм</a:t>
            </a:r>
          </a:p>
        </p:txBody>
      </p:sp>
      <p:pic>
        <p:nvPicPr>
          <p:cNvPr id="4" name="Рисунок 3" descr="4c9a288584ea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2160240" cy="2520280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75" name="Picture 3" descr="H:\ШСК ТРИУМФ, КОНКУРС\МЕРОПРИЯТИЯ ШСК 2015-2016\ЛЕТНИЕ ПОХОДЫ\IMG_9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4771" y="764704"/>
            <a:ext cx="2639229" cy="1584176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3076" name="Picture 4" descr="H:\ШСК ТРИУМФ, КОНКУРС\МЕРОПРИЯТИЯ ШСК 2015-2016\ЛЕТНИЕ ПОХОДЫ\IMG_9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492896"/>
            <a:ext cx="2448272" cy="1700808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3080" name="Picture 8" descr="H:\ШСК ТРИУМФ, КОНКУРС\МЕРОПРИЯТИЯ ШСК 2015-2016\Ночные соревнования по ориентированию\IMG_1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420888"/>
            <a:ext cx="2483768" cy="1700808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0" y="4149080"/>
            <a:ext cx="37799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Педагог награжден грамотами за подготовку победителей и участников </a:t>
            </a:r>
            <a:r>
              <a:rPr lang="ru-RU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Туристского слёта среди школ Центрального района в виде Туристский маршрут, Конкурсной программы «</a:t>
            </a:r>
            <a:r>
              <a:rPr lang="ru-RU" sz="1400" dirty="0" err="1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Мозголомы</a:t>
            </a:r>
            <a:r>
              <a:rPr lang="ru-RU" sz="14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», Открытого кубка Центрального района по парковому ориентированию;, Соревнований по ориентированию в ДДТ "Фонтанка-32, Городских соревнований КЮЗ (Кубок Юных Защитников), Первенства Санкт-Петербурга по спортивному туризму на пешеходных дистанциях.  Организатор туристических походов.</a:t>
            </a:r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0" y="3284984"/>
            <a:ext cx="2962672" cy="7920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Михаил Юльевич 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Благодарев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5" descr="G:\ШСК ТРИУМФ, КОНКУРС\МЕРОПРИЯТИЯ ШСК 2015-2016\ПРИКЛЮЧЕНЧЕСКИЙ МАРШРУТ\image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764704"/>
            <a:ext cx="2555776" cy="1437624"/>
          </a:xfrm>
          <a:prstGeom prst="rect">
            <a:avLst/>
          </a:prstGeom>
          <a:noFill/>
        </p:spPr>
      </p:pic>
      <p:pic>
        <p:nvPicPr>
          <p:cNvPr id="16" name="Picture 9" descr="G:\ШСК ТРИУМФ, КОНКУРС\МЕРОПРИЯТИЯ ШСК 2015-2016\ЛЕТНИЕ ПОХОДЫ\IMG_92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4221088"/>
            <a:ext cx="2232248" cy="1512168"/>
          </a:xfrm>
          <a:prstGeom prst="rect">
            <a:avLst/>
          </a:prstGeom>
          <a:noFill/>
        </p:spPr>
      </p:pic>
      <p:pic>
        <p:nvPicPr>
          <p:cNvPr id="17" name="Picture 15" descr="G:\ШСК ТРИУМФ, КОНКУРС\МЕРОПРИЯТИЯ ШСК 2015-2016\ЛЕТНИЕ ПОХОДЫ\1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3861048"/>
            <a:ext cx="1800200" cy="1368152"/>
          </a:xfrm>
          <a:prstGeom prst="rect">
            <a:avLst/>
          </a:prstGeom>
          <a:noFill/>
        </p:spPr>
      </p:pic>
      <p:pic>
        <p:nvPicPr>
          <p:cNvPr id="18" name="Picture 4" descr="Кавказ-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5229200"/>
            <a:ext cx="2376264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H:\ШСК ТРИУМФ, КОНКУРС\МЕРОПРИЯТИЯ ШСК 2015-2016\ЛЕТНИЕ ПОХОДЫ\IMG_96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1484784"/>
            <a:ext cx="2448272" cy="1872208"/>
          </a:xfrm>
          <a:prstGeom prst="ellipse">
            <a:avLst/>
          </a:prstGeom>
          <a:noFill/>
        </p:spPr>
      </p:pic>
      <p:pic>
        <p:nvPicPr>
          <p:cNvPr id="19" name="Picture 7" descr="туризм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5514975"/>
            <a:ext cx="10572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краеведческий туризм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920" y="4365104"/>
            <a:ext cx="100811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0868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Бальные танцы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15816" y="3789040"/>
            <a:ext cx="2880320" cy="7200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Анастасия Юрьевна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Сорокина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 descr="x_68ff8f4d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692696"/>
            <a:ext cx="2016224" cy="2808312"/>
          </a:xfrm>
          <a:prstGeom prst="rect">
            <a:avLst/>
          </a:prstGeom>
          <a:noFill/>
          <a:ln w="38100" cmpd="sng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099" name="Picture 3" descr="H:\ШСК ТРИУМФ, КОНКУРС\МЕРОПРИЯТИЯ ШСК 2015-2016\День учителя\DSC_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76872"/>
            <a:ext cx="2699792" cy="1730227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4101" name="Picture 5" descr="H:\ФОТО 2015-2016\Фото 2014-2015\выпускной, 4 классы\DSC_03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2520280" cy="1656184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2699792" y="4437112"/>
            <a:ext cx="3131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Педагог награжден грамотами за подготовку призеров танцевальных конкурсов </a:t>
            </a:r>
            <a:r>
              <a:rPr lang="ru-RU" sz="1400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городского,</a:t>
            </a:r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всероссийского и международного</a:t>
            </a:r>
            <a:r>
              <a:rPr lang="ru-RU" sz="1400" dirty="0" smtClean="0">
                <a:solidFill>
                  <a:prstClr val="black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 уровня</a:t>
            </a:r>
            <a:endParaRPr lang="ru-RU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5" descr="H:\ФОТО 2015-2016\Сайт, 09.10.15\ноябрь\Турнир по танцам, 29.11.15\DSC_0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76872"/>
            <a:ext cx="2376264" cy="1584176"/>
          </a:xfrm>
          <a:prstGeom prst="rect">
            <a:avLst/>
          </a:prstGeom>
          <a:noFill/>
        </p:spPr>
      </p:pic>
      <p:pic>
        <p:nvPicPr>
          <p:cNvPr id="15" name="Picture 7" descr="G:\танцы\DSC_04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861048"/>
            <a:ext cx="2376264" cy="158417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5903640" y="5445224"/>
            <a:ext cx="324036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/>
              <a:t>Городской турнир по бальным танцам </a:t>
            </a:r>
          </a:p>
          <a:p>
            <a:pPr>
              <a:buNone/>
            </a:pPr>
            <a:r>
              <a:rPr lang="en-US" sz="1400" dirty="0" smtClean="0"/>
              <a:t>I</a:t>
            </a:r>
            <a:r>
              <a:rPr lang="ru-RU" sz="1400" dirty="0" smtClean="0"/>
              <a:t> место - </a:t>
            </a:r>
            <a:r>
              <a:rPr lang="ru-RU" sz="1400" dirty="0" err="1" smtClean="0"/>
              <a:t>Самукова</a:t>
            </a:r>
            <a:r>
              <a:rPr lang="ru-RU" sz="1400" dirty="0" smtClean="0"/>
              <a:t> </a:t>
            </a:r>
            <a:r>
              <a:rPr lang="ru-RU" sz="1400" dirty="0" err="1" smtClean="0"/>
              <a:t>Ульяна</a:t>
            </a:r>
            <a:endParaRPr lang="ru-RU" sz="1400" dirty="0" smtClean="0"/>
          </a:p>
          <a:p>
            <a:pPr>
              <a:buNone/>
            </a:pPr>
            <a:r>
              <a:rPr lang="en-US" sz="1400" dirty="0" smtClean="0"/>
              <a:t>II</a:t>
            </a:r>
            <a:r>
              <a:rPr lang="ru-RU" sz="1400" dirty="0" smtClean="0"/>
              <a:t> место - Щербакова Анастасия</a:t>
            </a:r>
          </a:p>
          <a:p>
            <a:pPr>
              <a:buNone/>
            </a:pPr>
            <a:endParaRPr lang="ru-RU" sz="1400" dirty="0" smtClean="0"/>
          </a:p>
        </p:txBody>
      </p:sp>
      <p:sp>
        <p:nvSpPr>
          <p:cNvPr id="20" name="Прямоугольник 19"/>
          <p:cNvSpPr/>
          <p:nvPr/>
        </p:nvSpPr>
        <p:spPr>
          <a:xfrm>
            <a:off x="5796136" y="4005064"/>
            <a:ext cx="2987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/>
              <a:t>Городской турнир по спортивным танцам Кубок «Звезды северной столицы - 2015» </a:t>
            </a:r>
          </a:p>
          <a:p>
            <a:pPr>
              <a:buNone/>
            </a:pPr>
            <a:r>
              <a:rPr lang="en-US" sz="1400" dirty="0" smtClean="0"/>
              <a:t>I </a:t>
            </a:r>
            <a:r>
              <a:rPr lang="ru-RU" sz="1400" dirty="0" smtClean="0"/>
              <a:t>место -  Кузнецова Марья, </a:t>
            </a:r>
            <a:r>
              <a:rPr lang="ru-RU" sz="1400" dirty="0" err="1" smtClean="0"/>
              <a:t>Самукова</a:t>
            </a:r>
            <a:r>
              <a:rPr lang="ru-RU" sz="1400" dirty="0" smtClean="0"/>
              <a:t> </a:t>
            </a:r>
            <a:r>
              <a:rPr lang="ru-RU" sz="1400" dirty="0" err="1" smtClean="0"/>
              <a:t>Ульяна</a:t>
            </a:r>
            <a:r>
              <a:rPr lang="ru-RU" sz="1400" dirty="0" smtClean="0"/>
              <a:t>, Щербакова Анастасия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0" y="5473005"/>
            <a:ext cx="2915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/>
              <a:t>Российские соревнования по спортивным танцам Кубок «Звезды северной столицы - 2015»</a:t>
            </a:r>
          </a:p>
          <a:p>
            <a:pPr>
              <a:buNone/>
            </a:pPr>
            <a:r>
              <a:rPr lang="en-US" sz="1400" dirty="0" smtClean="0"/>
              <a:t>I</a:t>
            </a:r>
            <a:r>
              <a:rPr lang="ru-RU" sz="1400" dirty="0" smtClean="0"/>
              <a:t> место - Кузнецова Марья,  </a:t>
            </a:r>
            <a:r>
              <a:rPr lang="ru-RU" sz="1400" dirty="0" err="1" smtClean="0"/>
              <a:t>Самукова</a:t>
            </a:r>
            <a:r>
              <a:rPr lang="ru-RU" sz="1400" dirty="0" smtClean="0"/>
              <a:t> </a:t>
            </a:r>
            <a:r>
              <a:rPr lang="ru-RU" sz="1400" dirty="0" err="1" smtClean="0"/>
              <a:t>Ульяна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771800" y="5473005"/>
            <a:ext cx="324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b="1" dirty="0" smtClean="0"/>
              <a:t>Международный турнир по танцевальному спорту </a:t>
            </a:r>
            <a:r>
              <a:rPr lang="en-US" sz="1400" b="1" dirty="0" smtClean="0"/>
              <a:t>DANCE MASTERS CUP 2015</a:t>
            </a:r>
            <a:endParaRPr lang="ru-RU" sz="1400" b="1" dirty="0" smtClean="0"/>
          </a:p>
          <a:p>
            <a:pPr>
              <a:buNone/>
            </a:pPr>
            <a:r>
              <a:rPr lang="en-US" sz="1400" b="1" dirty="0" smtClean="0"/>
              <a:t>WDSF Open </a:t>
            </a:r>
            <a:r>
              <a:rPr lang="en-US" sz="1400" b="1" dirty="0" err="1" smtClean="0"/>
              <a:t>Standart</a:t>
            </a:r>
            <a:r>
              <a:rPr lang="en-US" sz="1400" b="1" dirty="0" smtClean="0"/>
              <a:t> &amp; Latin</a:t>
            </a:r>
            <a:endParaRPr lang="ru-RU" sz="1400" b="1" dirty="0" smtClean="0"/>
          </a:p>
          <a:p>
            <a:pPr>
              <a:buNone/>
            </a:pPr>
            <a:r>
              <a:rPr lang="ru-RU" sz="1400" b="1" dirty="0" smtClean="0"/>
              <a:t>1 место  - </a:t>
            </a:r>
            <a:r>
              <a:rPr lang="ru-RU" sz="1400" dirty="0" smtClean="0"/>
              <a:t>Кузнецова Марья,  </a:t>
            </a:r>
            <a:r>
              <a:rPr lang="ru-RU" sz="1400" dirty="0" err="1" smtClean="0"/>
              <a:t>Самукова</a:t>
            </a:r>
            <a:r>
              <a:rPr lang="ru-RU" sz="1400" dirty="0" smtClean="0"/>
              <a:t> </a:t>
            </a:r>
            <a:r>
              <a:rPr lang="ru-RU" sz="1400" dirty="0" err="1" smtClean="0"/>
              <a:t>Ульяна</a:t>
            </a:r>
            <a:endParaRPr lang="ru-RU" sz="1400" b="1" dirty="0" smtClean="0"/>
          </a:p>
        </p:txBody>
      </p:sp>
      <p:pic>
        <p:nvPicPr>
          <p:cNvPr id="4098" name="Picture 2" descr="H:\ШСК ТРИУМФ, КОНКУРС\МЕРОПРИЯТИЯ ШСК 2015-2016\1 СЕНТЯБРЯ\IMG_78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620688"/>
            <a:ext cx="2411760" cy="1700808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8193" name="Picture 1" descr="H:\МЕРОПРИЯТИЯ 2015-2016\ОДОД\визитная карточка ОДОД\бальные танцы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2060848"/>
            <a:ext cx="1537544" cy="1790787"/>
          </a:xfrm>
          <a:prstGeom prst="rect">
            <a:avLst/>
          </a:prstGeom>
          <a:noFill/>
        </p:spPr>
      </p:pic>
      <p:pic>
        <p:nvPicPr>
          <p:cNvPr id="5" name="Picture 3" descr="H:\МЕРОПРИЯТИЯ 2015-2016\ОДОД\визитная карточка ОДОД\4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52120" y="908720"/>
            <a:ext cx="870900" cy="1220217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708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Карате</a:t>
            </a:r>
          </a:p>
        </p:txBody>
      </p:sp>
      <p:pic>
        <p:nvPicPr>
          <p:cNvPr id="27650" name="Picture 2" descr="H:\ОДОД\ОДОД321\ОДОД 2015-2016\фото на сайт\Карате\DSC_0380.JPG"/>
          <p:cNvPicPr>
            <a:picLocks noChangeAspect="1" noChangeArrowheads="1"/>
          </p:cNvPicPr>
          <p:nvPr/>
        </p:nvPicPr>
        <p:blipFill>
          <a:blip r:embed="rId2" cstate="print"/>
          <a:srcRect l="20421" r="45186" b="24228"/>
          <a:stretch>
            <a:fillRect/>
          </a:stretch>
        </p:blipFill>
        <p:spPr bwMode="auto">
          <a:xfrm>
            <a:off x="3491880" y="692696"/>
            <a:ext cx="1728192" cy="23042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771800" y="2996952"/>
            <a:ext cx="3024336" cy="1800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Александр Петрович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Кругликов </a:t>
            </a:r>
          </a:p>
          <a:p>
            <a:pPr lvl="0" algn="ctr">
              <a:buNone/>
            </a:pPr>
            <a:r>
              <a:rPr lang="ru-RU" sz="1600" dirty="0" smtClean="0"/>
              <a:t>Награжден нагрудным знаком «За заслуги в развитии физической культуры и спорта Санкт-Петербурга» </a:t>
            </a:r>
            <a:endParaRPr lang="ru-RU" sz="1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ru-RU" sz="1800" dirty="0" smtClean="0"/>
          </a:p>
          <a:p>
            <a:pPr algn="ctr"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651" name="Picture 3" descr="H:\ОДОД\ОДОД321\ОДОД 2015-2016\фото на сайт\Карате\P_20151112_173357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2339752" cy="3068960"/>
          </a:xfrm>
          <a:prstGeom prst="rect">
            <a:avLst/>
          </a:prstGeom>
          <a:noFill/>
        </p:spPr>
      </p:pic>
      <p:pic>
        <p:nvPicPr>
          <p:cNvPr id="27652" name="Picture 4" descr="H:\ОДОД\ОДОД321\ОДОД 2015-2016\фото на сайт\Карате\P_20151112_173852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3" y="4365104"/>
            <a:ext cx="3203848" cy="2492896"/>
          </a:xfrm>
          <a:prstGeom prst="rect">
            <a:avLst/>
          </a:prstGeom>
          <a:noFill/>
        </p:spPr>
      </p:pic>
      <p:pic>
        <p:nvPicPr>
          <p:cNvPr id="27653" name="Picture 5" descr="H:\ОДОД\ОДОД321\ОДОД 2015-2016\фото на сайт\Карате\P_20151112_175143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92696"/>
            <a:ext cx="2555776" cy="2808312"/>
          </a:xfrm>
          <a:prstGeom prst="rect">
            <a:avLst/>
          </a:prstGeom>
          <a:noFill/>
        </p:spPr>
      </p:pic>
      <p:pic>
        <p:nvPicPr>
          <p:cNvPr id="27654" name="Picture 6" descr="H:\ОДОД\ОДОД321\ОДОД 2015-2016\фото на сайт\Карате\P_20151112_172758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692696"/>
            <a:ext cx="3203848" cy="2808312"/>
          </a:xfrm>
          <a:prstGeom prst="rect">
            <a:avLst/>
          </a:prstGeom>
          <a:noFill/>
        </p:spPr>
      </p:pic>
      <p:pic>
        <p:nvPicPr>
          <p:cNvPr id="7170" name="Picture 2" descr="http://animashki.kak2z.org/pic/39/animashki-sport-116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2420888"/>
            <a:ext cx="2399947" cy="1159000"/>
          </a:xfrm>
          <a:prstGeom prst="rect">
            <a:avLst/>
          </a:prstGeom>
          <a:noFill/>
        </p:spPr>
      </p:pic>
      <p:pic>
        <p:nvPicPr>
          <p:cNvPr id="7172" name="Picture 4" descr="http://rs168.pbsrc.com/albums/u180/mpiovezani/mz_4253641_bodyshot_175x233-1.gif%7Ec200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4653136"/>
            <a:ext cx="1905000" cy="1905000"/>
          </a:xfrm>
          <a:prstGeom prst="rect">
            <a:avLst/>
          </a:prstGeom>
          <a:noFill/>
        </p:spPr>
      </p:pic>
      <p:pic>
        <p:nvPicPr>
          <p:cNvPr id="7174" name="Picture 6" descr="http://ts01.spac.me/tfil/3be4c4a52ac57501f64b660c08976c0e/2610262.f.320.320.0.jpg?13662175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3212976"/>
            <a:ext cx="1384945" cy="1378679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708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/>
              <a:t>Спортивные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танцы</a:t>
            </a:r>
          </a:p>
        </p:txBody>
      </p:sp>
      <p:pic>
        <p:nvPicPr>
          <p:cNvPr id="29698" name="Picture 2" descr="http://gbou321.narod.ru/odod1/img/ped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692696"/>
            <a:ext cx="1800200" cy="21602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771800" y="2852936"/>
            <a:ext cx="3888432" cy="400506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Александра Владимировна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</a:rPr>
              <a:t>Малышева </a:t>
            </a:r>
          </a:p>
          <a:p>
            <a:pPr algn="ctr">
              <a:buNone/>
            </a:pPr>
            <a:r>
              <a:rPr lang="ru-RU" sz="1400" dirty="0" smtClean="0"/>
              <a:t>Педагог награжден дипломами и благодарностями</a:t>
            </a:r>
            <a:br>
              <a:rPr lang="ru-RU" sz="1400" dirty="0" smtClean="0"/>
            </a:br>
            <a:r>
              <a:rPr lang="ru-RU" sz="1400" dirty="0" smtClean="0"/>
              <a:t>Диплом 1 степени фестиваля детского и юношеского творчества «Вдохновение» в номинации «Современный танец» </a:t>
            </a:r>
            <a:br>
              <a:rPr lang="ru-RU" sz="1400" dirty="0" smtClean="0"/>
            </a:br>
            <a:r>
              <a:rPr lang="ru-RU" sz="1400" dirty="0" smtClean="0"/>
              <a:t>Благодарность оргкомитета «ЮНИОР-КВН» за активное сотрудничество в работе с молодежью по организации движения КВН</a:t>
            </a:r>
            <a:br>
              <a:rPr lang="ru-RU" sz="1400" dirty="0" smtClean="0"/>
            </a:br>
            <a:r>
              <a:rPr lang="ru-RU" sz="1400" dirty="0" smtClean="0"/>
              <a:t>Диплом лауреата 8 Балтийского детского фестиваля искусств «Мы - Петербуржцы» </a:t>
            </a:r>
            <a:br>
              <a:rPr lang="ru-RU" sz="1400" dirty="0" smtClean="0"/>
            </a:br>
            <a:r>
              <a:rPr lang="ru-RU" sz="1400" dirty="0" smtClean="0"/>
              <a:t>Диплом городского фестиваля народного творчества «Три века Санкт-Петербурга» </a:t>
            </a:r>
            <a:br>
              <a:rPr lang="ru-RU" sz="1400" dirty="0" smtClean="0"/>
            </a:br>
            <a:r>
              <a:rPr lang="ru-RU" sz="1400" dirty="0" smtClean="0"/>
              <a:t>Диплом открытого фестиваля молодежного движения </a:t>
            </a:r>
            <a:r>
              <a:rPr lang="ru-RU" sz="1400" dirty="0" err="1" smtClean="0"/>
              <a:t>хип-хоп</a:t>
            </a:r>
            <a:r>
              <a:rPr lang="ru-RU" sz="1400" dirty="0" smtClean="0"/>
              <a:t> (9-ый январский проект</a:t>
            </a:r>
            <a:r>
              <a:rPr lang="ru-RU" sz="1200" dirty="0" smtClean="0"/>
              <a:t>)</a:t>
            </a:r>
            <a:endParaRPr lang="ru-RU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9699" name="Picture 3" descr="H:\ОДОД\ОДОД321\ОДОД 2015-2016\фото на сайт\Спортивные танцы\9UgT3LLkIQ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2339752" cy="2127437"/>
          </a:xfrm>
          <a:prstGeom prst="rect">
            <a:avLst/>
          </a:prstGeom>
          <a:noFill/>
        </p:spPr>
      </p:pic>
      <p:pic>
        <p:nvPicPr>
          <p:cNvPr id="29700" name="Picture 4" descr="H:\ОДОД\ОДОД321\ОДОД 2015-2016\фото на сайт\Спортивные танцы\DSC_06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2695" y="2852936"/>
            <a:ext cx="2271305" cy="1514203"/>
          </a:xfrm>
          <a:prstGeom prst="rect">
            <a:avLst/>
          </a:prstGeom>
          <a:noFill/>
        </p:spPr>
      </p:pic>
      <p:pic>
        <p:nvPicPr>
          <p:cNvPr id="29701" name="Picture 5" descr="H:\ОДОД\ОДОД321\ОДОД 2015-2016\фото на сайт\Спортивные танцы\IMG_6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303" y="764704"/>
            <a:ext cx="2808697" cy="1871869"/>
          </a:xfrm>
          <a:prstGeom prst="rect">
            <a:avLst/>
          </a:prstGeom>
          <a:noFill/>
        </p:spPr>
      </p:pic>
      <p:pic>
        <p:nvPicPr>
          <p:cNvPr id="29702" name="Picture 6" descr="H:\ОДОД\ОДОД321\ОДОД 2015-2016\фото на сайт\Спортивные танцы\IMG_60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2924944"/>
            <a:ext cx="2497292" cy="1988840"/>
          </a:xfrm>
          <a:prstGeom prst="rect">
            <a:avLst/>
          </a:prstGeom>
          <a:noFill/>
        </p:spPr>
      </p:pic>
      <p:pic>
        <p:nvPicPr>
          <p:cNvPr id="29703" name="Picture 7" descr="H:\ОДОД\ОДОД321\ОДОД 2015-2016\фото на сайт\Спортивные танцы\Ady5_MHZ8-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085184"/>
            <a:ext cx="2312989" cy="1556792"/>
          </a:xfrm>
          <a:prstGeom prst="rect">
            <a:avLst/>
          </a:prstGeom>
          <a:noFill/>
        </p:spPr>
      </p:pic>
      <p:pic>
        <p:nvPicPr>
          <p:cNvPr id="7169" name="Picture 1" descr="H:\ОДОД\ОДОД321\ОДОД 2015-2016\фото на сайт\Спортивные танцы\IMG_60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3720" y="5260404"/>
            <a:ext cx="2520280" cy="1597596"/>
          </a:xfrm>
          <a:prstGeom prst="rect">
            <a:avLst/>
          </a:prstGeom>
          <a:noFill/>
        </p:spPr>
      </p:pic>
      <p:pic>
        <p:nvPicPr>
          <p:cNvPr id="12" name="Picture 5" descr="Современные танцы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776" y="1124744"/>
            <a:ext cx="103451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http://i78.photobucket.com/albums/j114/treasureddragon/DANCE/girls/dance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4005063"/>
            <a:ext cx="1512168" cy="1387639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://www.freelancejob.ru/upload/128/48688519326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797152"/>
            <a:ext cx="936104" cy="936104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7086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Большой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теннис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674" name="Picture 2" descr="http://gbou321.narod.ru/odod1/img/ped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692696"/>
            <a:ext cx="1872208" cy="24858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2915816" y="3140968"/>
            <a:ext cx="2880320" cy="19442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Георгий  Валерьевич</a:t>
            </a:r>
          </a:p>
          <a:p>
            <a:pPr algn="ctr">
              <a:buNone/>
            </a:pPr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</a:rPr>
              <a:t>Саввин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>
              <a:buNone/>
            </a:pPr>
            <a:r>
              <a:rPr lang="ru-RU" sz="1800" dirty="0" smtClean="0"/>
              <a:t>Кандидат педагогических наук</a:t>
            </a:r>
          </a:p>
          <a:p>
            <a:pPr algn="ctr">
              <a:buNone/>
            </a:pPr>
            <a:r>
              <a:rPr lang="ru-RU" sz="1800" dirty="0" smtClean="0"/>
              <a:t>Ученики - победители и призеры турниров РТТ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5" name="Picture 3" descr="H:\ОДОД\ОДОД321\ОДОД 2015-2016\фото на сайт\ТУРНИР ПО ТЕННИСУ\DSC_0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2487329" cy="1658219"/>
          </a:xfrm>
          <a:prstGeom prst="rect">
            <a:avLst/>
          </a:prstGeom>
          <a:noFill/>
        </p:spPr>
      </p:pic>
      <p:pic>
        <p:nvPicPr>
          <p:cNvPr id="28676" name="Picture 4" descr="H:\ОДОД\ОДОД321\ОДОД 2015-2016\фото на сайт\ТУРНИР ПО ТЕННИСУ\DSC_0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35688" y="692697"/>
            <a:ext cx="2808312" cy="1872208"/>
          </a:xfrm>
          <a:prstGeom prst="rect">
            <a:avLst/>
          </a:prstGeom>
          <a:noFill/>
        </p:spPr>
      </p:pic>
      <p:pic>
        <p:nvPicPr>
          <p:cNvPr id="28677" name="Picture 5" descr="H:\ОДОД\ОДОД321\ОДОД 2015-2016\фото на сайт\ТУРНИР ПО ТЕННИСУ\DSC_09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852936"/>
            <a:ext cx="2771800" cy="1728192"/>
          </a:xfrm>
          <a:prstGeom prst="rect">
            <a:avLst/>
          </a:prstGeom>
          <a:noFill/>
        </p:spPr>
      </p:pic>
      <p:pic>
        <p:nvPicPr>
          <p:cNvPr id="28678" name="Picture 6" descr="H:\ОДОД\ОДОД321\ОДОД 2015-2016\фото на сайт\ТУРНИР ПО ТЕННИСУ\DSC_09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223783"/>
            <a:ext cx="2451325" cy="1634217"/>
          </a:xfrm>
          <a:prstGeom prst="rect">
            <a:avLst/>
          </a:prstGeom>
          <a:noFill/>
        </p:spPr>
      </p:pic>
      <p:pic>
        <p:nvPicPr>
          <p:cNvPr id="6146" name="Picture 2" descr="H:\ОДОД\ОДОД321\ОДОД 2015-2016\фото на сайт\ТУРНИР ПО ТЕННИСУ\DSC_09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725144"/>
            <a:ext cx="2771800" cy="1847867"/>
          </a:xfrm>
          <a:prstGeom prst="rect">
            <a:avLst/>
          </a:prstGeom>
          <a:noFill/>
        </p:spPr>
      </p:pic>
      <p:pic>
        <p:nvPicPr>
          <p:cNvPr id="6148" name="Picture 4" descr="http://www.foxyface.ru/sites/default/files/big330026694634_86625_image000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92696"/>
            <a:ext cx="2915816" cy="2380258"/>
          </a:xfrm>
          <a:prstGeom prst="rect">
            <a:avLst/>
          </a:prstGeom>
          <a:noFill/>
        </p:spPr>
      </p:pic>
      <p:pic>
        <p:nvPicPr>
          <p:cNvPr id="5122" name="Picture 2" descr="http://www.icone-gif.com/gif/sports/tennis/sport_tennis14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3768" y="5993904"/>
            <a:ext cx="3881460" cy="864096"/>
          </a:xfrm>
          <a:prstGeom prst="rect">
            <a:avLst/>
          </a:prstGeom>
          <a:noFill/>
        </p:spPr>
      </p:pic>
      <p:pic>
        <p:nvPicPr>
          <p:cNvPr id="5124" name="Picture 4" descr="http://www.animated-gifs.eu/sports-tennis-2/0001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692696"/>
            <a:ext cx="1362075" cy="1362075"/>
          </a:xfrm>
          <a:prstGeom prst="rect">
            <a:avLst/>
          </a:prstGeom>
          <a:noFill/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2059</TotalTime>
  <Words>526</Words>
  <Application>Microsoft Office PowerPoint</Application>
  <PresentationFormat>Экран (4:3)</PresentationFormat>
  <Paragraphs>99</Paragraphs>
  <Slides>14</Slides>
  <Notes>1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Поток</vt:lpstr>
      <vt:lpstr>Рисунок</vt:lpstr>
      <vt:lpstr>Слайд 1</vt:lpstr>
      <vt:lpstr>Основные направленности деятельности ОДОД</vt:lpstr>
      <vt:lpstr>Футбол, Волейбол</vt:lpstr>
      <vt:lpstr>Акробатика</vt:lpstr>
      <vt:lpstr>Спортивное ориентирование и туризм, краеведческий туризм</vt:lpstr>
      <vt:lpstr>Бальные танцы</vt:lpstr>
      <vt:lpstr>Слайд 7</vt:lpstr>
      <vt:lpstr>Слайд 8</vt:lpstr>
      <vt:lpstr>Слайд 9</vt:lpstr>
      <vt:lpstr>Техническая направленность</vt:lpstr>
      <vt:lpstr>Юные инспектора дорожного движения</vt:lpstr>
      <vt:lpstr>Школа экскурсоводов, Взгляд в прошлое</vt:lpstr>
      <vt:lpstr>Журналистика</vt:lpstr>
      <vt:lpstr>                    Наши награды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спортивный клуб «Триумф»</dc:title>
  <dc:creator>Luisa</dc:creator>
  <cp:lastModifiedBy>Luisa</cp:lastModifiedBy>
  <cp:revision>206</cp:revision>
  <dcterms:created xsi:type="dcterms:W3CDTF">2015-11-03T14:38:11Z</dcterms:created>
  <dcterms:modified xsi:type="dcterms:W3CDTF">2015-12-23T08:19:43Z</dcterms:modified>
</cp:coreProperties>
</file>